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omfortaa" pitchFamily="2" charset="0"/>
      <p:regular r:id="rId20"/>
      <p:bold r:id="rId21"/>
    </p:embeddedFont>
    <p:embeddedFont>
      <p:font typeface="Comic Sans MS" panose="030F0902030302020204" pitchFamily="66" charset="0"/>
      <p:regular r:id="rId22"/>
      <p:bold r:id="rId23"/>
    </p:embeddedFont>
    <p:embeddedFont>
      <p:font typeface="Georgia" panose="02040502050405020303" pitchFamily="18" charset="0"/>
      <p:regular r:id="rId24"/>
      <p:bold r:id="rId25"/>
      <p:italic r:id="rId26"/>
      <p:boldItalic r:id="rId27"/>
    </p:embeddedFont>
    <p:embeddedFont>
      <p:font typeface="Merriweather"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95"/>
  </p:normalViewPr>
  <p:slideViewPr>
    <p:cSldViewPr snapToGrid="0">
      <p:cViewPr varScale="1">
        <p:scale>
          <a:sx n="120" d="100"/>
          <a:sy n="120" d="100"/>
        </p:scale>
        <p:origin x="200" y="4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74d6b6fbc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74d6b6fbc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0195f0c4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0195f0c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74d6b6fbc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74d6b6fbc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74d6b6fbc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74d6b6fbc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74d6b6fbc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74d6b6fbc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74d6b6fbc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74d6b6fbc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74d6b6fbc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74d6b6fbc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74d6b6fbc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74d6b6fbc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0195f0c4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0195f0c4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74d6b6fbc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74d6b6fbc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0195f0c4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0195f0c4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74d6b6fbc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74d6b6fbc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195f0c4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195f0c4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74d6b6fbc_4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74d6b6fbc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4d6b6fbc_4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4d6b6fbc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74d6b6fbc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74d6b6fbc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264000" y="135450"/>
            <a:ext cx="7564800" cy="614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500">
                <a:solidFill>
                  <a:schemeClr val="lt2"/>
                </a:solidFill>
                <a:latin typeface="Georgia"/>
                <a:ea typeface="Georgia"/>
                <a:cs typeface="Georgia"/>
                <a:sym typeface="Georgia"/>
              </a:rPr>
              <a:t>BIA 660 Final Project</a:t>
            </a:r>
            <a:endParaRPr sz="3100">
              <a:solidFill>
                <a:schemeClr val="dk1"/>
              </a:solidFill>
              <a:latin typeface="Comic Sans MS"/>
              <a:ea typeface="Comic Sans MS"/>
              <a:cs typeface="Comic Sans MS"/>
              <a:sym typeface="Comic Sans MS"/>
            </a:endParaRPr>
          </a:p>
        </p:txBody>
      </p:sp>
      <p:sp>
        <p:nvSpPr>
          <p:cNvPr id="65" name="Google Shape;65;p13"/>
          <p:cNvSpPr txBox="1">
            <a:spLocks noGrp="1"/>
          </p:cNvSpPr>
          <p:nvPr>
            <p:ph type="subTitle" idx="1"/>
          </p:nvPr>
        </p:nvSpPr>
        <p:spPr>
          <a:xfrm>
            <a:off x="3871183" y="3223150"/>
            <a:ext cx="5506731" cy="12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err="1">
                <a:solidFill>
                  <a:schemeClr val="lt1"/>
                </a:solidFill>
                <a:latin typeface="Comfortaa"/>
                <a:ea typeface="Comfortaa"/>
                <a:cs typeface="Comfortaa"/>
                <a:sym typeface="Comfortaa"/>
              </a:rPr>
              <a:t>Fubin</a:t>
            </a:r>
            <a:r>
              <a:rPr lang="en" sz="2600" dirty="0">
                <a:solidFill>
                  <a:schemeClr val="lt1"/>
                </a:solidFill>
                <a:latin typeface="Comfortaa"/>
                <a:ea typeface="Comfortaa"/>
                <a:cs typeface="Comfortaa"/>
                <a:sym typeface="Comfortaa"/>
              </a:rPr>
              <a:t> Mo		</a:t>
            </a:r>
            <a:r>
              <a:rPr lang="en" sz="2600" dirty="0" err="1">
                <a:solidFill>
                  <a:schemeClr val="lt1"/>
                </a:solidFill>
                <a:latin typeface="Comfortaa"/>
                <a:ea typeface="Comfortaa"/>
                <a:cs typeface="Comfortaa"/>
                <a:sym typeface="Comfortaa"/>
              </a:rPr>
              <a:t>Jichen</a:t>
            </a:r>
            <a:r>
              <a:rPr lang="en" sz="2600" dirty="0">
                <a:solidFill>
                  <a:schemeClr val="lt1"/>
                </a:solidFill>
                <a:latin typeface="Comfortaa"/>
                <a:ea typeface="Comfortaa"/>
                <a:cs typeface="Comfortaa"/>
                <a:sym typeface="Comfortaa"/>
              </a:rPr>
              <a:t> Dai</a:t>
            </a:r>
            <a:endParaRPr sz="2600" dirty="0">
              <a:solidFill>
                <a:schemeClr val="lt1"/>
              </a:solidFill>
              <a:latin typeface="Comfortaa"/>
              <a:ea typeface="Comfortaa"/>
              <a:cs typeface="Comfortaa"/>
              <a:sym typeface="Comfortaa"/>
            </a:endParaRPr>
          </a:p>
          <a:p>
            <a:pPr marL="0" lvl="0" indent="0" algn="l" rtl="0">
              <a:spcBef>
                <a:spcPts val="0"/>
              </a:spcBef>
              <a:spcAft>
                <a:spcPts val="0"/>
              </a:spcAft>
              <a:buNone/>
            </a:pPr>
            <a:r>
              <a:rPr lang="en" sz="2600" dirty="0">
                <a:solidFill>
                  <a:schemeClr val="lt1"/>
                </a:solidFill>
                <a:latin typeface="Comfortaa"/>
                <a:ea typeface="Comfortaa"/>
                <a:cs typeface="Comfortaa"/>
                <a:sym typeface="Comfortaa"/>
              </a:rPr>
              <a:t>Yuan Yang	</a:t>
            </a:r>
            <a:r>
              <a:rPr lang="en" sz="2600" dirty="0" err="1">
                <a:solidFill>
                  <a:schemeClr val="lt1"/>
                </a:solidFill>
                <a:latin typeface="Comfortaa"/>
                <a:ea typeface="Comfortaa"/>
                <a:cs typeface="Comfortaa"/>
                <a:sym typeface="Comfortaa"/>
              </a:rPr>
              <a:t>Qihao</a:t>
            </a:r>
            <a:r>
              <a:rPr lang="en" sz="2600" dirty="0">
                <a:solidFill>
                  <a:schemeClr val="lt1"/>
                </a:solidFill>
                <a:latin typeface="Comfortaa"/>
                <a:ea typeface="Comfortaa"/>
                <a:cs typeface="Comfortaa"/>
                <a:sym typeface="Comfortaa"/>
              </a:rPr>
              <a:t> Zhang</a:t>
            </a:r>
            <a:endParaRPr sz="2600" dirty="0">
              <a:solidFill>
                <a:schemeClr val="lt1"/>
              </a:solidFill>
              <a:latin typeface="Comfortaa"/>
              <a:ea typeface="Comfortaa"/>
              <a:cs typeface="Comfortaa"/>
              <a:sym typeface="Comfortaa"/>
            </a:endParaRPr>
          </a:p>
          <a:p>
            <a:pPr marL="0" lvl="0" indent="0" algn="l" rtl="0">
              <a:spcBef>
                <a:spcPts val="0"/>
              </a:spcBef>
              <a:spcAft>
                <a:spcPts val="0"/>
              </a:spcAft>
              <a:buNone/>
            </a:pPr>
            <a:endParaRPr sz="2600" dirty="0">
              <a:solidFill>
                <a:schemeClr val="lt1"/>
              </a:solidFill>
              <a:latin typeface="Comfortaa"/>
              <a:ea typeface="Comfortaa"/>
              <a:cs typeface="Comfortaa"/>
              <a:sym typeface="Comfortaa"/>
            </a:endParaRPr>
          </a:p>
        </p:txBody>
      </p:sp>
      <p:sp>
        <p:nvSpPr>
          <p:cNvPr id="66" name="Google Shape;66;p13"/>
          <p:cNvSpPr txBox="1"/>
          <p:nvPr/>
        </p:nvSpPr>
        <p:spPr>
          <a:xfrm>
            <a:off x="949800" y="3223150"/>
            <a:ext cx="3204300" cy="7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Comfortaa"/>
                <a:ea typeface="Comfortaa"/>
                <a:cs typeface="Comfortaa"/>
                <a:sym typeface="Comfortaa"/>
              </a:rPr>
              <a:t>Team 1</a:t>
            </a:r>
            <a:endParaRPr sz="3000">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Roboto"/>
              <a:ea typeface="Roboto"/>
              <a:cs typeface="Roboto"/>
              <a:sym typeface="Roboto"/>
            </a:endParaRPr>
          </a:p>
        </p:txBody>
      </p:sp>
      <p:sp>
        <p:nvSpPr>
          <p:cNvPr id="67" name="Google Shape;67;p13"/>
          <p:cNvSpPr txBox="1"/>
          <p:nvPr/>
        </p:nvSpPr>
        <p:spPr>
          <a:xfrm>
            <a:off x="695950" y="1043850"/>
            <a:ext cx="7253100" cy="7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lt2"/>
                </a:solidFill>
                <a:latin typeface="Comic Sans MS"/>
                <a:ea typeface="Comic Sans MS"/>
                <a:cs typeface="Comic Sans MS"/>
                <a:sym typeface="Comic Sans MS"/>
              </a:rPr>
              <a:t>Extract H-index and G-index From Multiple Web Resources</a:t>
            </a:r>
            <a:endParaRPr sz="3600">
              <a:solidFill>
                <a:schemeClr val="lt2"/>
              </a:solidFill>
              <a:latin typeface="Comic Sans MS"/>
              <a:ea typeface="Comic Sans MS"/>
              <a:cs typeface="Comic Sans MS"/>
              <a:sym typeface="Comic Sans MS"/>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2"/>
          <p:cNvPicPr preferRelativeResize="0"/>
          <p:nvPr/>
        </p:nvPicPr>
        <p:blipFill>
          <a:blip r:embed="rId3">
            <a:alphaModFix/>
          </a:blip>
          <a:stretch>
            <a:fillRect/>
          </a:stretch>
        </p:blipFill>
        <p:spPr>
          <a:xfrm>
            <a:off x="304800" y="76200"/>
            <a:ext cx="8411566" cy="4991100"/>
          </a:xfrm>
          <a:prstGeom prst="rect">
            <a:avLst/>
          </a:prstGeom>
          <a:noFill/>
          <a:ln>
            <a:noFill/>
          </a:ln>
        </p:spPr>
      </p:pic>
      <p:pic>
        <p:nvPicPr>
          <p:cNvPr id="142" name="Google Shape;142;p22"/>
          <p:cNvPicPr preferRelativeResize="0"/>
          <p:nvPr/>
        </p:nvPicPr>
        <p:blipFill>
          <a:blip r:embed="rId4">
            <a:alphaModFix/>
          </a:blip>
          <a:stretch>
            <a:fillRect/>
          </a:stretch>
        </p:blipFill>
        <p:spPr>
          <a:xfrm>
            <a:off x="2702200" y="3423100"/>
            <a:ext cx="482175" cy="611224"/>
          </a:xfrm>
          <a:prstGeom prst="rect">
            <a:avLst/>
          </a:prstGeom>
          <a:noFill/>
          <a:ln>
            <a:noFill/>
          </a:ln>
        </p:spPr>
      </p:pic>
      <p:pic>
        <p:nvPicPr>
          <p:cNvPr id="143" name="Google Shape;143;p22"/>
          <p:cNvPicPr preferRelativeResize="0"/>
          <p:nvPr/>
        </p:nvPicPr>
        <p:blipFill>
          <a:blip r:embed="rId4">
            <a:alphaModFix/>
          </a:blip>
          <a:stretch>
            <a:fillRect/>
          </a:stretch>
        </p:blipFill>
        <p:spPr>
          <a:xfrm>
            <a:off x="6932425" y="3966975"/>
            <a:ext cx="482175" cy="611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2942" r="10499" b="1690"/>
          <a:stretch/>
        </p:blipFill>
        <p:spPr>
          <a:xfrm>
            <a:off x="4970325" y="-662"/>
            <a:ext cx="3761799" cy="5144818"/>
          </a:xfrm>
          <a:prstGeom prst="rect">
            <a:avLst/>
          </a:prstGeom>
          <a:noFill/>
          <a:ln>
            <a:noFill/>
          </a:ln>
        </p:spPr>
      </p:pic>
      <p:pic>
        <p:nvPicPr>
          <p:cNvPr id="149" name="Google Shape;149;p23"/>
          <p:cNvPicPr preferRelativeResize="0"/>
          <p:nvPr/>
        </p:nvPicPr>
        <p:blipFill rotWithShape="1">
          <a:blip r:embed="rId4">
            <a:alphaModFix/>
          </a:blip>
          <a:srcRect l="1136" t="850" r="10797" b="-849"/>
          <a:stretch/>
        </p:blipFill>
        <p:spPr>
          <a:xfrm>
            <a:off x="218250" y="0"/>
            <a:ext cx="3761799" cy="5143500"/>
          </a:xfrm>
          <a:prstGeom prst="rect">
            <a:avLst/>
          </a:prstGeom>
          <a:noFill/>
          <a:ln>
            <a:noFill/>
          </a:ln>
        </p:spPr>
      </p:pic>
      <p:pic>
        <p:nvPicPr>
          <p:cNvPr id="150" name="Google Shape;150;p23"/>
          <p:cNvPicPr preferRelativeResize="0"/>
          <p:nvPr/>
        </p:nvPicPr>
        <p:blipFill>
          <a:blip r:embed="rId5">
            <a:alphaModFix/>
          </a:blip>
          <a:stretch>
            <a:fillRect/>
          </a:stretch>
        </p:blipFill>
        <p:spPr>
          <a:xfrm>
            <a:off x="5682650" y="4380050"/>
            <a:ext cx="293425" cy="371975"/>
          </a:xfrm>
          <a:prstGeom prst="rect">
            <a:avLst/>
          </a:prstGeom>
          <a:noFill/>
          <a:ln>
            <a:noFill/>
          </a:ln>
        </p:spPr>
      </p:pic>
      <p:pic>
        <p:nvPicPr>
          <p:cNvPr id="151" name="Google Shape;151;p23"/>
          <p:cNvPicPr preferRelativeResize="0"/>
          <p:nvPr/>
        </p:nvPicPr>
        <p:blipFill>
          <a:blip r:embed="rId6">
            <a:alphaModFix/>
          </a:blip>
          <a:stretch>
            <a:fillRect/>
          </a:stretch>
        </p:blipFill>
        <p:spPr>
          <a:xfrm>
            <a:off x="218250" y="0"/>
            <a:ext cx="652025" cy="978037"/>
          </a:xfrm>
          <a:prstGeom prst="rect">
            <a:avLst/>
          </a:prstGeom>
          <a:noFill/>
          <a:ln>
            <a:noFill/>
          </a:ln>
        </p:spPr>
      </p:pic>
      <p:pic>
        <p:nvPicPr>
          <p:cNvPr id="152" name="Google Shape;152;p23"/>
          <p:cNvPicPr preferRelativeResize="0"/>
          <p:nvPr/>
        </p:nvPicPr>
        <p:blipFill>
          <a:blip r:embed="rId7">
            <a:alphaModFix/>
          </a:blip>
          <a:stretch>
            <a:fillRect/>
          </a:stretch>
        </p:blipFill>
        <p:spPr>
          <a:xfrm>
            <a:off x="4970325" y="-1"/>
            <a:ext cx="652025" cy="978025"/>
          </a:xfrm>
          <a:prstGeom prst="rect">
            <a:avLst/>
          </a:prstGeom>
          <a:noFill/>
          <a:ln>
            <a:noFill/>
          </a:ln>
        </p:spPr>
      </p:pic>
      <p:pic>
        <p:nvPicPr>
          <p:cNvPr id="153" name="Google Shape;153;p23"/>
          <p:cNvPicPr preferRelativeResize="0"/>
          <p:nvPr/>
        </p:nvPicPr>
        <p:blipFill>
          <a:blip r:embed="rId8">
            <a:alphaModFix/>
          </a:blip>
          <a:stretch>
            <a:fillRect/>
          </a:stretch>
        </p:blipFill>
        <p:spPr>
          <a:xfrm>
            <a:off x="134450" y="2520250"/>
            <a:ext cx="4437550" cy="2324975"/>
          </a:xfrm>
          <a:prstGeom prst="rect">
            <a:avLst/>
          </a:prstGeom>
          <a:noFill/>
          <a:ln>
            <a:noFill/>
          </a:ln>
        </p:spPr>
      </p:pic>
      <p:pic>
        <p:nvPicPr>
          <p:cNvPr id="154" name="Google Shape;154;p23"/>
          <p:cNvPicPr preferRelativeResize="0"/>
          <p:nvPr/>
        </p:nvPicPr>
        <p:blipFill>
          <a:blip r:embed="rId5">
            <a:alphaModFix/>
          </a:blip>
          <a:stretch>
            <a:fillRect/>
          </a:stretch>
        </p:blipFill>
        <p:spPr>
          <a:xfrm>
            <a:off x="1610450" y="4752025"/>
            <a:ext cx="293425" cy="371975"/>
          </a:xfrm>
          <a:prstGeom prst="rect">
            <a:avLst/>
          </a:prstGeom>
          <a:noFill/>
          <a:ln>
            <a:noFill/>
          </a:ln>
        </p:spPr>
      </p:pic>
      <p:sp>
        <p:nvSpPr>
          <p:cNvPr id="155" name="Google Shape;155;p23"/>
          <p:cNvSpPr/>
          <p:nvPr/>
        </p:nvSpPr>
        <p:spPr>
          <a:xfrm>
            <a:off x="1546400" y="4672850"/>
            <a:ext cx="357600" cy="79200"/>
          </a:xfrm>
          <a:prstGeom prst="rect">
            <a:avLst/>
          </a:prstGeom>
          <a:noFill/>
          <a:ln w="9525" cap="flat" cmpd="sng">
            <a:solidFill>
              <a:srgbClr val="A315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p23">
            <a:extLst>
              <a:ext uri="{FF2B5EF4-FFF2-40B4-BE49-F238E27FC236}">
                <a16:creationId xmlns:a16="http://schemas.microsoft.com/office/drawing/2014/main" id="{BAA2A7B5-EEDD-374E-9E50-85B74E48B2BE}"/>
              </a:ext>
            </a:extLst>
          </p:cNvPr>
          <p:cNvSpPr/>
          <p:nvPr/>
        </p:nvSpPr>
        <p:spPr>
          <a:xfrm>
            <a:off x="3166093" y="219074"/>
            <a:ext cx="310754" cy="238125"/>
          </a:xfrm>
          <a:prstGeom prst="rect">
            <a:avLst/>
          </a:prstGeom>
          <a:noFill/>
          <a:ln w="9525" cap="flat" cmpd="sng">
            <a:solidFill>
              <a:srgbClr val="A315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p23">
            <a:extLst>
              <a:ext uri="{FF2B5EF4-FFF2-40B4-BE49-F238E27FC236}">
                <a16:creationId xmlns:a16="http://schemas.microsoft.com/office/drawing/2014/main" id="{CA3E5215-F52A-994E-B2F3-4527A638EC40}"/>
              </a:ext>
            </a:extLst>
          </p:cNvPr>
          <p:cNvSpPr/>
          <p:nvPr/>
        </p:nvSpPr>
        <p:spPr>
          <a:xfrm>
            <a:off x="7924722" y="261518"/>
            <a:ext cx="310754" cy="238125"/>
          </a:xfrm>
          <a:prstGeom prst="rect">
            <a:avLst/>
          </a:prstGeom>
          <a:noFill/>
          <a:ln w="9525" cap="flat" cmpd="sng">
            <a:solidFill>
              <a:srgbClr val="A315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additive="base">
                                        <p:cTn id="7" dur="500" fill="hold"/>
                                        <p:tgtEl>
                                          <p:spTgt spid="155"/>
                                        </p:tgtEl>
                                        <p:attrNameLst>
                                          <p:attrName>ppt_x</p:attrName>
                                        </p:attrNameLst>
                                      </p:cBhvr>
                                      <p:tavLst>
                                        <p:tav tm="0">
                                          <p:val>
                                            <p:strVal val="#ppt_x"/>
                                          </p:val>
                                        </p:tav>
                                        <p:tav tm="100000">
                                          <p:val>
                                            <p:strVal val="#ppt_x"/>
                                          </p:val>
                                        </p:tav>
                                      </p:tavLst>
                                    </p:anim>
                                    <p:anim calcmode="lin" valueType="num">
                                      <p:cBhvr additive="base">
                                        <p:cTn id="8" dur="500" fill="hold"/>
                                        <p:tgtEl>
                                          <p:spTgt spid="1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4"/>
                                        </p:tgtEl>
                                        <p:attrNameLst>
                                          <p:attrName>style.visibility</p:attrName>
                                        </p:attrNameLst>
                                      </p:cBhvr>
                                      <p:to>
                                        <p:strVal val="visible"/>
                                      </p:to>
                                    </p:set>
                                    <p:anim calcmode="lin" valueType="num">
                                      <p:cBhvr additive="base">
                                        <p:cTn id="11" dur="500" fill="hold"/>
                                        <p:tgtEl>
                                          <p:spTgt spid="154"/>
                                        </p:tgtEl>
                                        <p:attrNameLst>
                                          <p:attrName>ppt_x</p:attrName>
                                        </p:attrNameLst>
                                      </p:cBhvr>
                                      <p:tavLst>
                                        <p:tav tm="0">
                                          <p:val>
                                            <p:strVal val="#ppt_x"/>
                                          </p:val>
                                        </p:tav>
                                        <p:tav tm="100000">
                                          <p:val>
                                            <p:strVal val="#ppt_x"/>
                                          </p:val>
                                        </p:tav>
                                      </p:tavLst>
                                    </p:anim>
                                    <p:anim calcmode="lin" valueType="num">
                                      <p:cBhvr additive="base">
                                        <p:cTn id="12" dur="500" fill="hold"/>
                                        <p:tgtEl>
                                          <p:spTgt spid="1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500" fill="hold"/>
                                        <p:tgtEl>
                                          <p:spTgt spid="153"/>
                                        </p:tgtEl>
                                        <p:attrNameLst>
                                          <p:attrName>ppt_x</p:attrName>
                                        </p:attrNameLst>
                                      </p:cBhvr>
                                      <p:tavLst>
                                        <p:tav tm="0">
                                          <p:val>
                                            <p:strVal val="#ppt_x"/>
                                          </p:val>
                                        </p:tav>
                                        <p:tav tm="100000">
                                          <p:val>
                                            <p:strVal val="#ppt_x"/>
                                          </p:val>
                                        </p:tav>
                                      </p:tavLst>
                                    </p:anim>
                                    <p:anim calcmode="lin" valueType="num">
                                      <p:cBhvr additive="base">
                                        <p:cTn id="16"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4"/>
          <p:cNvPicPr preferRelativeResize="0"/>
          <p:nvPr/>
        </p:nvPicPr>
        <p:blipFill>
          <a:blip r:embed="rId3">
            <a:alphaModFix/>
          </a:blip>
          <a:stretch>
            <a:fillRect/>
          </a:stretch>
        </p:blipFill>
        <p:spPr>
          <a:xfrm>
            <a:off x="327313" y="82075"/>
            <a:ext cx="7174499" cy="4088710"/>
          </a:xfrm>
          <a:prstGeom prst="rect">
            <a:avLst/>
          </a:prstGeom>
          <a:noFill/>
          <a:ln>
            <a:noFill/>
          </a:ln>
        </p:spPr>
      </p:pic>
      <p:pic>
        <p:nvPicPr>
          <p:cNvPr id="161" name="Google Shape;161;p24"/>
          <p:cNvPicPr preferRelativeResize="0"/>
          <p:nvPr/>
        </p:nvPicPr>
        <p:blipFill>
          <a:blip r:embed="rId4">
            <a:alphaModFix/>
          </a:blip>
          <a:stretch>
            <a:fillRect/>
          </a:stretch>
        </p:blipFill>
        <p:spPr>
          <a:xfrm>
            <a:off x="327313" y="351063"/>
            <a:ext cx="652025" cy="978041"/>
          </a:xfrm>
          <a:prstGeom prst="rect">
            <a:avLst/>
          </a:prstGeom>
          <a:noFill/>
          <a:ln>
            <a:noFill/>
          </a:ln>
        </p:spPr>
      </p:pic>
      <p:sp>
        <p:nvSpPr>
          <p:cNvPr id="4" name="Google Shape;155;p23">
            <a:extLst>
              <a:ext uri="{FF2B5EF4-FFF2-40B4-BE49-F238E27FC236}">
                <a16:creationId xmlns:a16="http://schemas.microsoft.com/office/drawing/2014/main" id="{78571346-33DE-824E-A128-4821A05726B4}"/>
              </a:ext>
            </a:extLst>
          </p:cNvPr>
          <p:cNvSpPr/>
          <p:nvPr/>
        </p:nvSpPr>
        <p:spPr>
          <a:xfrm>
            <a:off x="5530644" y="483135"/>
            <a:ext cx="346436" cy="356948"/>
          </a:xfrm>
          <a:prstGeom prst="rect">
            <a:avLst/>
          </a:prstGeom>
          <a:noFill/>
          <a:ln w="9525" cap="flat" cmpd="sng">
            <a:solidFill>
              <a:srgbClr val="A315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图片 2">
            <a:extLst>
              <a:ext uri="{FF2B5EF4-FFF2-40B4-BE49-F238E27FC236}">
                <a16:creationId xmlns:a16="http://schemas.microsoft.com/office/drawing/2014/main" id="{38E619F6-1CAE-1A4A-A8ED-2D77CC474FED}"/>
              </a:ext>
            </a:extLst>
          </p:cNvPr>
          <p:cNvPicPr>
            <a:picLocks noChangeAspect="1"/>
          </p:cNvPicPr>
          <p:nvPr/>
        </p:nvPicPr>
        <p:blipFill>
          <a:blip r:embed="rId5"/>
          <a:stretch>
            <a:fillRect/>
          </a:stretch>
        </p:blipFill>
        <p:spPr>
          <a:xfrm>
            <a:off x="6129790" y="1100953"/>
            <a:ext cx="2744044" cy="38490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Methods -- (3) Scraping By Authors’ ORCID</a:t>
            </a:r>
            <a:endParaRPr>
              <a:latin typeface="Comic Sans MS"/>
              <a:ea typeface="Comic Sans MS"/>
              <a:cs typeface="Comic Sans MS"/>
              <a:sym typeface="Comic Sans M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7" name="Google Shape;167;p25"/>
          <p:cNvSpPr txBox="1">
            <a:spLocks noGrp="1"/>
          </p:cNvSpPr>
          <p:nvPr>
            <p:ph type="body" idx="1"/>
          </p:nvPr>
        </p:nvSpPr>
        <p:spPr>
          <a:xfrm>
            <a:off x="311725" y="1883300"/>
            <a:ext cx="4148100" cy="21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Merriweather"/>
                <a:ea typeface="Merriweather"/>
                <a:cs typeface="Merriweather"/>
                <a:sym typeface="Merriweather"/>
              </a:rPr>
              <a:t>            </a:t>
            </a:r>
            <a:r>
              <a:rPr lang="en" sz="3300" b="1" dirty="0">
                <a:latin typeface="Merriweather"/>
                <a:ea typeface="Merriweather"/>
                <a:cs typeface="Merriweather"/>
                <a:sym typeface="Merriweather"/>
              </a:rPr>
              <a:t>ORCID</a:t>
            </a:r>
            <a:r>
              <a:rPr lang="en" sz="2000" dirty="0">
                <a:latin typeface="Merriweather"/>
                <a:ea typeface="Merriweather"/>
                <a:cs typeface="Merriweather"/>
                <a:sym typeface="Merriweather"/>
              </a:rPr>
              <a:t> provides a persistent digital identifier that you own and control, and that distinguishes you from every other researcher. </a:t>
            </a:r>
            <a:endParaRPr sz="2000" dirty="0">
              <a:latin typeface="Merriweather"/>
              <a:ea typeface="Merriweather"/>
              <a:cs typeface="Merriweather"/>
              <a:sym typeface="Merriweather"/>
            </a:endParaRPr>
          </a:p>
          <a:p>
            <a:pPr marL="0" lvl="0" indent="0" algn="l" rtl="0">
              <a:lnSpc>
                <a:spcPct val="100000"/>
              </a:lnSpc>
              <a:spcBef>
                <a:spcPts val="1600"/>
              </a:spcBef>
              <a:spcAft>
                <a:spcPts val="0"/>
              </a:spcAft>
              <a:buNone/>
            </a:pPr>
            <a:endParaRPr sz="2000" dirty="0">
              <a:latin typeface="Merriweather"/>
              <a:ea typeface="Merriweather"/>
              <a:cs typeface="Merriweather"/>
              <a:sym typeface="Merriweather"/>
            </a:endParaRPr>
          </a:p>
          <a:p>
            <a:pPr marL="0" lvl="0" indent="0" algn="l" rtl="0">
              <a:spcBef>
                <a:spcPts val="0"/>
              </a:spcBef>
              <a:spcAft>
                <a:spcPts val="1600"/>
              </a:spcAft>
              <a:buNone/>
            </a:pPr>
            <a:endParaRPr sz="2000" dirty="0">
              <a:latin typeface="Merriweather"/>
              <a:ea typeface="Merriweather"/>
              <a:cs typeface="Merriweather"/>
              <a:sym typeface="Merriweather"/>
            </a:endParaRPr>
          </a:p>
        </p:txBody>
      </p:sp>
      <p:pic>
        <p:nvPicPr>
          <p:cNvPr id="168" name="Google Shape;168;p25"/>
          <p:cNvPicPr preferRelativeResize="0"/>
          <p:nvPr/>
        </p:nvPicPr>
        <p:blipFill>
          <a:blip r:embed="rId3">
            <a:alphaModFix/>
          </a:blip>
          <a:stretch>
            <a:fillRect/>
          </a:stretch>
        </p:blipFill>
        <p:spPr>
          <a:xfrm>
            <a:off x="4527075" y="1883302"/>
            <a:ext cx="4377174" cy="1573362"/>
          </a:xfrm>
          <a:prstGeom prst="rect">
            <a:avLst/>
          </a:prstGeom>
          <a:noFill/>
          <a:ln>
            <a:noFill/>
          </a:ln>
        </p:spPr>
      </p:pic>
      <p:pic>
        <p:nvPicPr>
          <p:cNvPr id="169" name="Google Shape;169;p25"/>
          <p:cNvPicPr preferRelativeResize="0"/>
          <p:nvPr/>
        </p:nvPicPr>
        <p:blipFill>
          <a:blip r:embed="rId4">
            <a:alphaModFix/>
          </a:blip>
          <a:stretch>
            <a:fillRect/>
          </a:stretch>
        </p:blipFill>
        <p:spPr>
          <a:xfrm>
            <a:off x="311725" y="1851225"/>
            <a:ext cx="763275" cy="720525"/>
          </a:xfrm>
          <a:prstGeom prst="rect">
            <a:avLst/>
          </a:prstGeom>
          <a:noFill/>
          <a:ln>
            <a:noFill/>
          </a:ln>
        </p:spPr>
      </p:pic>
      <p:sp>
        <p:nvSpPr>
          <p:cNvPr id="170" name="Google Shape;170;p25"/>
          <p:cNvSpPr txBox="1"/>
          <p:nvPr/>
        </p:nvSpPr>
        <p:spPr>
          <a:xfrm>
            <a:off x="311725" y="4209375"/>
            <a:ext cx="7687200" cy="6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Merriweather"/>
                <a:ea typeface="Merriweather"/>
                <a:cs typeface="Merriweather"/>
                <a:sym typeface="Merriweather"/>
              </a:rPr>
              <a:t>Search ORCID is more accurate than search name.</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0" y="230825"/>
            <a:ext cx="9143997" cy="4042307"/>
          </a:xfrm>
          <a:prstGeom prst="rect">
            <a:avLst/>
          </a:prstGeom>
          <a:noFill/>
          <a:ln>
            <a:noFill/>
          </a:ln>
        </p:spPr>
      </p:pic>
      <p:pic>
        <p:nvPicPr>
          <p:cNvPr id="176" name="Google Shape;176;p26"/>
          <p:cNvPicPr preferRelativeResize="0"/>
          <p:nvPr/>
        </p:nvPicPr>
        <p:blipFill>
          <a:blip r:embed="rId4">
            <a:alphaModFix/>
          </a:blip>
          <a:stretch>
            <a:fillRect/>
          </a:stretch>
        </p:blipFill>
        <p:spPr>
          <a:xfrm>
            <a:off x="617900" y="2353241"/>
            <a:ext cx="344775" cy="437026"/>
          </a:xfrm>
          <a:prstGeom prst="rect">
            <a:avLst/>
          </a:prstGeom>
          <a:noFill/>
          <a:ln>
            <a:noFill/>
          </a:ln>
        </p:spPr>
      </p:pic>
      <p:sp>
        <p:nvSpPr>
          <p:cNvPr id="177" name="Google Shape;177;p26"/>
          <p:cNvSpPr/>
          <p:nvPr/>
        </p:nvSpPr>
        <p:spPr>
          <a:xfrm>
            <a:off x="22738" y="3724025"/>
            <a:ext cx="1535100" cy="43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txBox="1"/>
          <p:nvPr/>
        </p:nvSpPr>
        <p:spPr>
          <a:xfrm>
            <a:off x="1613650" y="4459925"/>
            <a:ext cx="12999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Roboto"/>
                <a:ea typeface="Roboto"/>
                <a:cs typeface="Roboto"/>
                <a:sym typeface="Roboto"/>
              </a:rPr>
              <a:t>Search result</a:t>
            </a:r>
            <a:endParaRPr>
              <a:solidFill>
                <a:srgbClr val="FF0000"/>
              </a:solidFill>
              <a:latin typeface="Roboto"/>
              <a:ea typeface="Roboto"/>
              <a:cs typeface="Roboto"/>
              <a:sym typeface="Roboto"/>
            </a:endParaRPr>
          </a:p>
        </p:txBody>
      </p:sp>
      <p:sp>
        <p:nvSpPr>
          <p:cNvPr id="179" name="Google Shape;179;p26"/>
          <p:cNvSpPr/>
          <p:nvPr/>
        </p:nvSpPr>
        <p:spPr>
          <a:xfrm rot="-8494432">
            <a:off x="1580056" y="4202331"/>
            <a:ext cx="344647" cy="201559"/>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6"/>
          <p:cNvPicPr preferRelativeResize="0"/>
          <p:nvPr/>
        </p:nvPicPr>
        <p:blipFill>
          <a:blip r:embed="rId5">
            <a:alphaModFix/>
          </a:blip>
          <a:stretch>
            <a:fillRect/>
          </a:stretch>
        </p:blipFill>
        <p:spPr>
          <a:xfrm>
            <a:off x="6294122" y="788713"/>
            <a:ext cx="2009451" cy="3566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1000"/>
                                        <p:tgtEl>
                                          <p:spTgt spid="1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7"/>
          <p:cNvPicPr preferRelativeResize="0"/>
          <p:nvPr/>
        </p:nvPicPr>
        <p:blipFill>
          <a:blip r:embed="rId3">
            <a:alphaModFix/>
          </a:blip>
          <a:stretch>
            <a:fillRect/>
          </a:stretch>
        </p:blipFill>
        <p:spPr>
          <a:xfrm>
            <a:off x="0" y="961426"/>
            <a:ext cx="9144003" cy="4028699"/>
          </a:xfrm>
          <a:prstGeom prst="rect">
            <a:avLst/>
          </a:prstGeom>
          <a:noFill/>
          <a:ln>
            <a:noFill/>
          </a:ln>
        </p:spPr>
      </p:pic>
      <p:sp>
        <p:nvSpPr>
          <p:cNvPr id="186" name="Google Shape;186;p27"/>
          <p:cNvSpPr/>
          <p:nvPr/>
        </p:nvSpPr>
        <p:spPr>
          <a:xfrm>
            <a:off x="268950" y="3567125"/>
            <a:ext cx="5154300" cy="59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rot="8781986">
            <a:off x="5387247" y="2984801"/>
            <a:ext cx="1096809" cy="201689"/>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7"/>
          <p:cNvPicPr preferRelativeResize="0"/>
          <p:nvPr/>
        </p:nvPicPr>
        <p:blipFill>
          <a:blip r:embed="rId4">
            <a:alphaModFix/>
          </a:blip>
          <a:stretch>
            <a:fillRect/>
          </a:stretch>
        </p:blipFill>
        <p:spPr>
          <a:xfrm>
            <a:off x="9331" y="955040"/>
            <a:ext cx="9144002" cy="4261220"/>
          </a:xfrm>
          <a:prstGeom prst="rect">
            <a:avLst/>
          </a:prstGeom>
          <a:noFill/>
          <a:ln>
            <a:noFill/>
          </a:ln>
        </p:spPr>
      </p:pic>
      <p:sp>
        <p:nvSpPr>
          <p:cNvPr id="189" name="Google Shape;189;p27"/>
          <p:cNvSpPr txBox="1"/>
          <p:nvPr/>
        </p:nvSpPr>
        <p:spPr>
          <a:xfrm>
            <a:off x="28050" y="89625"/>
            <a:ext cx="9087900" cy="9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Merriweather"/>
                <a:ea typeface="Merriweather"/>
                <a:cs typeface="Merriweather"/>
                <a:sym typeface="Merriweather"/>
              </a:rPr>
              <a:t>Scopus is the largest abstract and citation database of peer-reviewed literature: scientific journals, books and conference proceedings.</a:t>
            </a:r>
            <a:endParaRPr/>
          </a:p>
        </p:txBody>
      </p:sp>
      <p:sp>
        <p:nvSpPr>
          <p:cNvPr id="7" name="Google Shape;155;p23">
            <a:extLst>
              <a:ext uri="{FF2B5EF4-FFF2-40B4-BE49-F238E27FC236}">
                <a16:creationId xmlns:a16="http://schemas.microsoft.com/office/drawing/2014/main" id="{6A1FEBF9-08E8-E541-BE31-4788F565D054}"/>
              </a:ext>
            </a:extLst>
          </p:cNvPr>
          <p:cNvSpPr/>
          <p:nvPr/>
        </p:nvSpPr>
        <p:spPr>
          <a:xfrm>
            <a:off x="4705661" y="3206744"/>
            <a:ext cx="650110" cy="422863"/>
          </a:xfrm>
          <a:prstGeom prst="rect">
            <a:avLst/>
          </a:prstGeom>
          <a:noFill/>
          <a:ln w="9525" cap="flat" cmpd="sng">
            <a:solidFill>
              <a:srgbClr val="A315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Conclusion</a:t>
            </a:r>
            <a:endParaRPr>
              <a:latin typeface="Comic Sans MS"/>
              <a:ea typeface="Comic Sans MS"/>
              <a:cs typeface="Comic Sans MS"/>
              <a:sym typeface="Comic Sans MS"/>
            </a:endParaRPr>
          </a:p>
        </p:txBody>
      </p:sp>
      <p:sp>
        <p:nvSpPr>
          <p:cNvPr id="195" name="Google Shape;195;p28"/>
          <p:cNvSpPr txBox="1">
            <a:spLocks noGrp="1"/>
          </p:cNvSpPr>
          <p:nvPr>
            <p:ph type="body" idx="1"/>
          </p:nvPr>
        </p:nvSpPr>
        <p:spPr>
          <a:xfrm>
            <a:off x="311700" y="1505700"/>
            <a:ext cx="8372400" cy="30762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chemeClr val="lt2"/>
              </a:buClr>
              <a:buSzPts val="1800"/>
              <a:buFont typeface="Georgia"/>
              <a:buChar char="●"/>
            </a:pPr>
            <a:endParaRPr sz="1800">
              <a:solidFill>
                <a:schemeClr val="lt2"/>
              </a:solidFill>
              <a:latin typeface="Georgia"/>
              <a:ea typeface="Georgia"/>
              <a:cs typeface="Georgia"/>
              <a:sym typeface="Georgia"/>
            </a:endParaRPr>
          </a:p>
          <a:p>
            <a:pPr marL="457200" lvl="0" indent="-342900" algn="l" rtl="0">
              <a:spcBef>
                <a:spcPts val="0"/>
              </a:spcBef>
              <a:spcAft>
                <a:spcPts val="0"/>
              </a:spcAft>
              <a:buClr>
                <a:schemeClr val="lt2"/>
              </a:buClr>
              <a:buSzPts val="1800"/>
              <a:buFont typeface="Georgia"/>
              <a:buChar char="●"/>
            </a:pPr>
            <a:endParaRPr sz="1800">
              <a:solidFill>
                <a:schemeClr val="lt2"/>
              </a:solidFill>
              <a:latin typeface="Georgia"/>
              <a:ea typeface="Georgia"/>
              <a:cs typeface="Georgia"/>
              <a:sym typeface="Georgia"/>
            </a:endParaRPr>
          </a:p>
        </p:txBody>
      </p:sp>
      <p:sp>
        <p:nvSpPr>
          <p:cNvPr id="2" name="文本框 1">
            <a:extLst>
              <a:ext uri="{FF2B5EF4-FFF2-40B4-BE49-F238E27FC236}">
                <a16:creationId xmlns:a16="http://schemas.microsoft.com/office/drawing/2014/main" id="{74926B95-B00D-4246-8713-05F56C640F81}"/>
              </a:ext>
            </a:extLst>
          </p:cNvPr>
          <p:cNvSpPr txBox="1"/>
          <p:nvPr/>
        </p:nvSpPr>
        <p:spPr>
          <a:xfrm>
            <a:off x="643814" y="1726159"/>
            <a:ext cx="7697753" cy="3226332"/>
          </a:xfrm>
          <a:prstGeom prst="rect">
            <a:avLst/>
          </a:prstGeom>
          <a:noFill/>
        </p:spPr>
        <p:txBody>
          <a:bodyPr wrap="square" rtlCol="0">
            <a:spAutoFit/>
          </a:bodyPr>
          <a:lstStyle/>
          <a:p>
            <a:pPr marL="285750" indent="-285750" algn="just">
              <a:lnSpc>
                <a:spcPct val="200000"/>
              </a:lnSpc>
              <a:buFont typeface="Wingdings" pitchFamily="2" charset="2"/>
              <a:buChar char="l"/>
            </a:pPr>
            <a:r>
              <a:rPr lang="en-US" altLang="zh-CN" sz="1800" dirty="0">
                <a:solidFill>
                  <a:schemeClr val="dk2"/>
                </a:solidFill>
                <a:latin typeface="Merriweather"/>
                <a:sym typeface="Roboto"/>
              </a:rPr>
              <a:t>Used three different methods  to scrap the h-index and g-index and combined the results together.</a:t>
            </a:r>
          </a:p>
          <a:p>
            <a:pPr marL="285750" indent="-285750" algn="just">
              <a:lnSpc>
                <a:spcPct val="200000"/>
              </a:lnSpc>
              <a:buFont typeface="Wingdings" pitchFamily="2" charset="2"/>
              <a:buChar char="l"/>
            </a:pPr>
            <a:r>
              <a:rPr lang="en-US" altLang="zh-CN" sz="1800" dirty="0">
                <a:solidFill>
                  <a:schemeClr val="dk2"/>
                </a:solidFill>
                <a:latin typeface="Merriweather"/>
                <a:sym typeface="Roboto"/>
              </a:rPr>
              <a:t>Used Selenium &amp; BeautifulSoup instead of the request package.</a:t>
            </a:r>
          </a:p>
          <a:p>
            <a:pPr marL="285750" indent="-285750" algn="just">
              <a:lnSpc>
                <a:spcPct val="200000"/>
              </a:lnSpc>
              <a:buFont typeface="Wingdings" pitchFamily="2" charset="2"/>
              <a:buChar char="l"/>
            </a:pPr>
            <a:r>
              <a:rPr lang="en-US" altLang="zh-CN" sz="1800" dirty="0">
                <a:solidFill>
                  <a:schemeClr val="dk2"/>
                </a:solidFill>
                <a:latin typeface="Merriweather"/>
                <a:sym typeface="Roboto"/>
              </a:rPr>
              <a:t>By combined the three results, we got the h-index and g-index of almost </a:t>
            </a:r>
            <a:r>
              <a:rPr lang="en-US" altLang="zh-CN" sz="1800">
                <a:solidFill>
                  <a:schemeClr val="dk2"/>
                </a:solidFill>
                <a:latin typeface="Merriweather"/>
                <a:sym typeface="Roboto"/>
              </a:rPr>
              <a:t>ALL authors </a:t>
            </a:r>
            <a:r>
              <a:rPr lang="en-US" altLang="zh-CN" sz="1800" dirty="0">
                <a:solidFill>
                  <a:schemeClr val="dk2"/>
                </a:solidFill>
                <a:latin typeface="Merriweather"/>
                <a:sym typeface="Roboto"/>
              </a:rPr>
              <a:t>in the dataset.</a:t>
            </a:r>
          </a:p>
          <a:p>
            <a:pPr marL="285750" indent="-285750">
              <a:lnSpc>
                <a:spcPct val="200000"/>
              </a:lnSpc>
              <a:buFont typeface="Wingdings" pitchFamily="2" charset="2"/>
              <a:buChar char="l"/>
            </a:pPr>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2693850" y="1540650"/>
            <a:ext cx="3756300" cy="20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p:nvPr/>
        </p:nvSpPr>
        <p:spPr>
          <a:xfrm>
            <a:off x="881575" y="496200"/>
            <a:ext cx="6454500" cy="75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800">
                <a:solidFill>
                  <a:schemeClr val="dk1"/>
                </a:solidFill>
                <a:latin typeface="Comic Sans MS"/>
                <a:ea typeface="Comic Sans MS"/>
                <a:cs typeface="Comic Sans MS"/>
                <a:sym typeface="Comic Sans MS"/>
              </a:rPr>
              <a:t>AGENDA</a:t>
            </a:r>
            <a:endParaRPr sz="2800">
              <a:solidFill>
                <a:schemeClr val="dk1"/>
              </a:solidFill>
              <a:latin typeface="Comic Sans MS"/>
              <a:ea typeface="Comic Sans MS"/>
              <a:cs typeface="Comic Sans MS"/>
              <a:sym typeface="Comic Sans MS"/>
            </a:endParaRPr>
          </a:p>
          <a:p>
            <a:pPr marL="0" marR="0" lvl="0" indent="0" algn="l" rtl="0">
              <a:lnSpc>
                <a:spcPct val="100000"/>
              </a:lnSpc>
              <a:spcBef>
                <a:spcPts val="0"/>
              </a:spcBef>
              <a:spcAft>
                <a:spcPts val="0"/>
              </a:spcAft>
              <a:buNone/>
            </a:pPr>
            <a:endParaRPr sz="2800">
              <a:solidFill>
                <a:schemeClr val="lt1"/>
              </a:solidFill>
              <a:latin typeface="Merriweather"/>
              <a:ea typeface="Merriweather"/>
              <a:cs typeface="Merriweather"/>
              <a:sym typeface="Merriweather"/>
            </a:endParaRPr>
          </a:p>
        </p:txBody>
      </p:sp>
      <p:sp>
        <p:nvSpPr>
          <p:cNvPr id="73" name="Google Shape;73;p14"/>
          <p:cNvSpPr txBox="1"/>
          <p:nvPr/>
        </p:nvSpPr>
        <p:spPr>
          <a:xfrm>
            <a:off x="881575" y="1351632"/>
            <a:ext cx="6263400" cy="16419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Font typeface="Merriweather"/>
              <a:buChar char="❏"/>
            </a:pPr>
            <a:r>
              <a:rPr lang="en" sz="1800" dirty="0">
                <a:latin typeface="Merriweather"/>
                <a:ea typeface="Merriweather"/>
                <a:cs typeface="Merriweather"/>
                <a:sym typeface="Merriweather"/>
              </a:rPr>
              <a:t>Object</a:t>
            </a:r>
          </a:p>
          <a:p>
            <a:pPr marL="457200" indent="-342900">
              <a:lnSpc>
                <a:spcPct val="200000"/>
              </a:lnSpc>
              <a:buSzPts val="1800"/>
              <a:buFont typeface="Merriweather"/>
              <a:buChar char="❏"/>
            </a:pPr>
            <a:r>
              <a:rPr lang="en" altLang="zh-CN" sz="1800" dirty="0">
                <a:latin typeface="Merriweather"/>
                <a:sym typeface="Comic Sans MS"/>
              </a:rPr>
              <a:t>H-index  &amp;  G-index</a:t>
            </a:r>
            <a:endParaRPr sz="1800" dirty="0">
              <a:latin typeface="Merriweather"/>
              <a:sym typeface="Merriweather"/>
            </a:endParaRPr>
          </a:p>
          <a:p>
            <a:pPr marL="457200" lvl="0" indent="-342900" algn="l" rtl="0">
              <a:lnSpc>
                <a:spcPct val="200000"/>
              </a:lnSpc>
              <a:spcBef>
                <a:spcPts val="0"/>
              </a:spcBef>
              <a:spcAft>
                <a:spcPts val="0"/>
              </a:spcAft>
              <a:buSzPts val="1800"/>
              <a:buFont typeface="Merriweather"/>
              <a:buChar char="❏"/>
            </a:pPr>
            <a:r>
              <a:rPr lang="en" sz="1800" dirty="0">
                <a:latin typeface="Merriweather"/>
                <a:ea typeface="Merriweather"/>
                <a:cs typeface="Merriweather"/>
                <a:sym typeface="Merriweather"/>
              </a:rPr>
              <a:t>Tools</a:t>
            </a:r>
            <a:endParaRPr sz="1800" dirty="0">
              <a:latin typeface="Merriweather"/>
              <a:ea typeface="Merriweather"/>
              <a:cs typeface="Merriweather"/>
              <a:sym typeface="Merriweather"/>
            </a:endParaRPr>
          </a:p>
          <a:p>
            <a:pPr marL="457200" lvl="0" indent="-342900" algn="l" rtl="0">
              <a:lnSpc>
                <a:spcPct val="200000"/>
              </a:lnSpc>
              <a:spcBef>
                <a:spcPts val="0"/>
              </a:spcBef>
              <a:spcAft>
                <a:spcPts val="0"/>
              </a:spcAft>
              <a:buSzPts val="1800"/>
              <a:buFont typeface="Merriweather"/>
              <a:buChar char="❏"/>
            </a:pPr>
            <a:r>
              <a:rPr lang="en" sz="1800" dirty="0">
                <a:latin typeface="Merriweather"/>
                <a:ea typeface="Merriweather"/>
                <a:cs typeface="Merriweather"/>
                <a:sym typeface="Merriweather"/>
              </a:rPr>
              <a:t>Methods</a:t>
            </a:r>
            <a:endParaRPr sz="1800" dirty="0">
              <a:latin typeface="Merriweather"/>
              <a:ea typeface="Merriweather"/>
              <a:cs typeface="Merriweather"/>
              <a:sym typeface="Merriweather"/>
            </a:endParaRPr>
          </a:p>
          <a:p>
            <a:pPr marL="457200" lvl="0" indent="-342900" algn="l" rtl="0">
              <a:lnSpc>
                <a:spcPct val="200000"/>
              </a:lnSpc>
              <a:spcBef>
                <a:spcPts val="0"/>
              </a:spcBef>
              <a:spcAft>
                <a:spcPts val="0"/>
              </a:spcAft>
              <a:buSzPts val="1800"/>
              <a:buFont typeface="Merriweather"/>
              <a:buChar char="❏"/>
            </a:pPr>
            <a:r>
              <a:rPr lang="en" sz="1800" dirty="0">
                <a:latin typeface="Merriweather"/>
                <a:ea typeface="Merriweather"/>
                <a:cs typeface="Merriweather"/>
                <a:sym typeface="Merriweather"/>
              </a:rPr>
              <a:t>Conclusion</a:t>
            </a:r>
            <a:endParaRPr sz="1800" dirty="0">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Object</a:t>
            </a:r>
            <a:endParaRPr>
              <a:latin typeface="Comic Sans MS"/>
              <a:ea typeface="Comic Sans MS"/>
              <a:cs typeface="Comic Sans MS"/>
              <a:sym typeface="Comic Sans MS"/>
            </a:endParaRPr>
          </a:p>
        </p:txBody>
      </p:sp>
      <p:sp>
        <p:nvSpPr>
          <p:cNvPr id="79" name="Google Shape;79;p15"/>
          <p:cNvSpPr txBox="1">
            <a:spLocks noGrp="1"/>
          </p:cNvSpPr>
          <p:nvPr>
            <p:ph type="body" idx="1"/>
          </p:nvPr>
        </p:nvSpPr>
        <p:spPr>
          <a:xfrm>
            <a:off x="450025" y="1668025"/>
            <a:ext cx="8244000" cy="3076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2400">
                <a:solidFill>
                  <a:schemeClr val="lt2"/>
                </a:solidFill>
                <a:latin typeface="Merriweather"/>
                <a:ea typeface="Merriweather"/>
                <a:cs typeface="Merriweather"/>
                <a:sym typeface="Merriweather"/>
              </a:rPr>
              <a:t>The purpose of this project is to add a column to verify that each article meets the criteria. In order to meet this condition, we believe that the academic achievement of the first author of this article can reflect the approximate extent of this article.</a:t>
            </a:r>
            <a:endParaRPr sz="900">
              <a:solidFill>
                <a:schemeClr val="lt2"/>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a:ea typeface="Comic Sans MS"/>
                <a:cs typeface="Comic Sans MS"/>
                <a:sym typeface="Comic Sans MS"/>
              </a:rPr>
              <a:t>H-index  &amp;  G-index</a:t>
            </a:r>
            <a:endParaRPr dirty="0">
              <a:latin typeface="Comic Sans MS"/>
              <a:ea typeface="Comic Sans MS"/>
              <a:cs typeface="Comic Sans MS"/>
              <a:sym typeface="Comic Sans MS"/>
            </a:endParaRPr>
          </a:p>
        </p:txBody>
      </p:sp>
      <p:sp>
        <p:nvSpPr>
          <p:cNvPr id="85" name="Google Shape;85;p16"/>
          <p:cNvSpPr txBox="1">
            <a:spLocks noGrp="1"/>
          </p:cNvSpPr>
          <p:nvPr>
            <p:ph type="body" idx="1"/>
          </p:nvPr>
        </p:nvSpPr>
        <p:spPr>
          <a:xfrm>
            <a:off x="311700" y="1261500"/>
            <a:ext cx="3999900" cy="3327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2"/>
              </a:buClr>
              <a:buSzPts val="1800"/>
              <a:buFont typeface="Merriweather"/>
              <a:buChar char="●"/>
            </a:pPr>
            <a:r>
              <a:rPr lang="en" sz="1800">
                <a:solidFill>
                  <a:schemeClr val="lt2"/>
                </a:solidFill>
                <a:latin typeface="Merriweather"/>
                <a:ea typeface="Merriweather"/>
                <a:cs typeface="Merriweather"/>
                <a:sym typeface="Merriweather"/>
              </a:rPr>
              <a:t>H Index(high citations)</a:t>
            </a:r>
            <a:endParaRPr sz="1800">
              <a:solidFill>
                <a:schemeClr val="lt2"/>
              </a:solidFill>
              <a:latin typeface="Merriweather"/>
              <a:ea typeface="Merriweather"/>
              <a:cs typeface="Merriweather"/>
              <a:sym typeface="Merriweather"/>
            </a:endParaRPr>
          </a:p>
          <a:p>
            <a:pPr marL="457200" lvl="0" indent="-342900" algn="l" rtl="0">
              <a:spcBef>
                <a:spcPts val="0"/>
              </a:spcBef>
              <a:spcAft>
                <a:spcPts val="0"/>
              </a:spcAft>
              <a:buClr>
                <a:schemeClr val="lt2"/>
              </a:buClr>
              <a:buSzPts val="1800"/>
              <a:buFont typeface="Merriweather"/>
              <a:buChar char="●"/>
            </a:pPr>
            <a:r>
              <a:rPr lang="en" sz="1800">
                <a:solidFill>
                  <a:schemeClr val="lt2"/>
                </a:solidFill>
                <a:latin typeface="Merriweather"/>
                <a:ea typeface="Merriweather"/>
                <a:cs typeface="Merriweather"/>
                <a:sym typeface="Merriweather"/>
              </a:rPr>
              <a:t>The maximum value of h such that the given author/journal has published h papers that have each been cited at least h times.</a:t>
            </a:r>
            <a:endParaRPr sz="1800">
              <a:solidFill>
                <a:schemeClr val="lt2"/>
              </a:solidFill>
              <a:latin typeface="Merriweather"/>
              <a:ea typeface="Merriweather"/>
              <a:cs typeface="Merriweather"/>
              <a:sym typeface="Merriweather"/>
            </a:endParaRPr>
          </a:p>
        </p:txBody>
      </p:sp>
      <p:sp>
        <p:nvSpPr>
          <p:cNvPr id="86" name="Google Shape;86;p16"/>
          <p:cNvSpPr txBox="1">
            <a:spLocks noGrp="1"/>
          </p:cNvSpPr>
          <p:nvPr>
            <p:ph type="body" idx="2"/>
          </p:nvPr>
        </p:nvSpPr>
        <p:spPr>
          <a:xfrm>
            <a:off x="4832400" y="1261500"/>
            <a:ext cx="3999900" cy="3076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Merriweather"/>
              <a:buChar char="●"/>
            </a:pPr>
            <a:r>
              <a:rPr lang="en" sz="1800">
                <a:solidFill>
                  <a:schemeClr val="lt2"/>
                </a:solidFill>
                <a:latin typeface="Merriweather"/>
                <a:ea typeface="Merriweather"/>
                <a:cs typeface="Merriweather"/>
                <a:sym typeface="Merriweather"/>
              </a:rPr>
              <a:t>G Index</a:t>
            </a:r>
            <a:endParaRPr sz="1800">
              <a:solidFill>
                <a:schemeClr val="lt2"/>
              </a:solidFill>
              <a:latin typeface="Merriweather"/>
              <a:ea typeface="Merriweather"/>
              <a:cs typeface="Merriweather"/>
              <a:sym typeface="Merriweather"/>
            </a:endParaRPr>
          </a:p>
          <a:p>
            <a:pPr marL="457200" marR="0" lvl="0" indent="-342900" algn="l" rtl="0">
              <a:lnSpc>
                <a:spcPct val="115000"/>
              </a:lnSpc>
              <a:spcBef>
                <a:spcPts val="0"/>
              </a:spcBef>
              <a:spcAft>
                <a:spcPts val="0"/>
              </a:spcAft>
              <a:buClr>
                <a:schemeClr val="lt2"/>
              </a:buClr>
              <a:buSzPts val="1800"/>
              <a:buFont typeface="Merriweather"/>
              <a:buChar char="●"/>
            </a:pPr>
            <a:r>
              <a:rPr lang="en" sz="1800">
                <a:solidFill>
                  <a:schemeClr val="lt2"/>
                </a:solidFill>
                <a:latin typeface="Merriweather"/>
                <a:ea typeface="Merriweather"/>
                <a:cs typeface="Merriweather"/>
                <a:sym typeface="Merriweather"/>
              </a:rPr>
              <a:t>The largest number n of highly cited articles for which the average number of citations is at least n.</a:t>
            </a:r>
            <a:endParaRPr sz="1800">
              <a:solidFill>
                <a:schemeClr val="lt2"/>
              </a:solidFill>
              <a:latin typeface="Merriweather"/>
              <a:ea typeface="Merriweather"/>
              <a:cs typeface="Merriweather"/>
              <a:sym typeface="Merriweather"/>
            </a:endParaRPr>
          </a:p>
        </p:txBody>
      </p:sp>
      <p:cxnSp>
        <p:nvCxnSpPr>
          <p:cNvPr id="87" name="Google Shape;87;p16"/>
          <p:cNvCxnSpPr/>
          <p:nvPr/>
        </p:nvCxnSpPr>
        <p:spPr>
          <a:xfrm>
            <a:off x="4572000" y="1261500"/>
            <a:ext cx="0" cy="3882000"/>
          </a:xfrm>
          <a:prstGeom prst="straightConnector1">
            <a:avLst/>
          </a:prstGeom>
          <a:noFill/>
          <a:ln w="19050" cap="flat" cmpd="sng">
            <a:solidFill>
              <a:schemeClr val="accent1"/>
            </a:solidFill>
            <a:prstDash val="solid"/>
            <a:round/>
            <a:headEnd type="none" w="med" len="med"/>
            <a:tailEnd type="none" w="med" len="med"/>
          </a:ln>
        </p:spPr>
      </p:cxnSp>
      <p:pic>
        <p:nvPicPr>
          <p:cNvPr id="88" name="Google Shape;88;p16"/>
          <p:cNvPicPr preferRelativeResize="0"/>
          <p:nvPr/>
        </p:nvPicPr>
        <p:blipFill>
          <a:blip r:embed="rId3">
            <a:alphaModFix/>
          </a:blip>
          <a:stretch>
            <a:fillRect/>
          </a:stretch>
        </p:blipFill>
        <p:spPr>
          <a:xfrm>
            <a:off x="1257363" y="3034925"/>
            <a:ext cx="2108576" cy="2108574"/>
          </a:xfrm>
          <a:prstGeom prst="rect">
            <a:avLst/>
          </a:prstGeom>
          <a:noFill/>
          <a:ln>
            <a:noFill/>
          </a:ln>
        </p:spPr>
      </p:pic>
      <p:pic>
        <p:nvPicPr>
          <p:cNvPr id="89" name="Google Shape;89;p16"/>
          <p:cNvPicPr preferRelativeResize="0"/>
          <p:nvPr/>
        </p:nvPicPr>
        <p:blipFill>
          <a:blip r:embed="rId4">
            <a:alphaModFix/>
          </a:blip>
          <a:stretch>
            <a:fillRect/>
          </a:stretch>
        </p:blipFill>
        <p:spPr>
          <a:xfrm>
            <a:off x="5632900" y="2898624"/>
            <a:ext cx="2108575" cy="2244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Tools</a:t>
            </a:r>
            <a:endParaRPr>
              <a:latin typeface="Comic Sans MS"/>
              <a:ea typeface="Comic Sans MS"/>
              <a:cs typeface="Comic Sans MS"/>
              <a:sym typeface="Comic Sans MS"/>
            </a:endParaRPr>
          </a:p>
        </p:txBody>
      </p:sp>
      <p:pic>
        <p:nvPicPr>
          <p:cNvPr id="95" name="Google Shape;95;p17"/>
          <p:cNvPicPr preferRelativeResize="0"/>
          <p:nvPr/>
        </p:nvPicPr>
        <p:blipFill>
          <a:blip r:embed="rId3">
            <a:alphaModFix/>
          </a:blip>
          <a:stretch>
            <a:fillRect/>
          </a:stretch>
        </p:blipFill>
        <p:spPr>
          <a:xfrm>
            <a:off x="4636675" y="2391276"/>
            <a:ext cx="3511077" cy="859800"/>
          </a:xfrm>
          <a:prstGeom prst="rect">
            <a:avLst/>
          </a:prstGeom>
          <a:noFill/>
          <a:ln>
            <a:noFill/>
          </a:ln>
        </p:spPr>
      </p:pic>
      <p:pic>
        <p:nvPicPr>
          <p:cNvPr id="96" name="Google Shape;96;p17"/>
          <p:cNvPicPr preferRelativeResize="0"/>
          <p:nvPr/>
        </p:nvPicPr>
        <p:blipFill>
          <a:blip r:embed="rId4">
            <a:alphaModFix/>
          </a:blip>
          <a:stretch>
            <a:fillRect/>
          </a:stretch>
        </p:blipFill>
        <p:spPr>
          <a:xfrm>
            <a:off x="814800" y="2045675"/>
            <a:ext cx="3141749" cy="155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Methods -- (1) Scraping From Google Scholar</a:t>
            </a:r>
            <a:endParaRPr>
              <a:latin typeface="Comic Sans MS"/>
              <a:ea typeface="Comic Sans MS"/>
              <a:cs typeface="Comic Sans MS"/>
              <a:sym typeface="Comic Sans MS"/>
            </a:endParaRPr>
          </a:p>
        </p:txBody>
      </p:sp>
      <p:sp>
        <p:nvSpPr>
          <p:cNvPr id="102" name="Google Shape;102;p18"/>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e</a:t>
            </a:r>
            <a:r>
              <a:rPr lang="en">
                <a:latin typeface="Arial"/>
                <a:ea typeface="Arial"/>
                <a:cs typeface="Arial"/>
                <a:sym typeface="Arial"/>
              </a:rPr>
              <a:t>xtract all the first author of every article</a:t>
            </a:r>
            <a:endParaRPr/>
          </a:p>
        </p:txBody>
      </p:sp>
      <p:pic>
        <p:nvPicPr>
          <p:cNvPr id="103" name="Google Shape;103;p18"/>
          <p:cNvPicPr preferRelativeResize="0"/>
          <p:nvPr/>
        </p:nvPicPr>
        <p:blipFill>
          <a:blip r:embed="rId3">
            <a:alphaModFix/>
          </a:blip>
          <a:stretch>
            <a:fillRect/>
          </a:stretch>
        </p:blipFill>
        <p:spPr>
          <a:xfrm>
            <a:off x="613950" y="1894100"/>
            <a:ext cx="6596752" cy="2935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body" idx="4294967295"/>
          </p:nvPr>
        </p:nvSpPr>
        <p:spPr>
          <a:xfrm>
            <a:off x="311700" y="238600"/>
            <a:ext cx="8520600" cy="30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Q</a:t>
            </a:r>
            <a:r>
              <a:rPr lang="en" sz="1800">
                <a:latin typeface="Arial"/>
                <a:ea typeface="Arial"/>
                <a:cs typeface="Arial"/>
                <a:sym typeface="Arial"/>
              </a:rPr>
              <a:t>uery google scholar according to the author's name, and then extract the h index on the interface.</a:t>
            </a:r>
            <a:endParaRPr sz="1800">
              <a:latin typeface="Arial"/>
              <a:ea typeface="Arial"/>
              <a:cs typeface="Arial"/>
              <a:sym typeface="Arial"/>
            </a:endParaRPr>
          </a:p>
          <a:p>
            <a:pPr marL="0" lvl="0" indent="0" algn="l" rtl="0">
              <a:spcBef>
                <a:spcPts val="1600"/>
              </a:spcBef>
              <a:spcAft>
                <a:spcPts val="1600"/>
              </a:spcAft>
              <a:buNone/>
            </a:pPr>
            <a:endParaRPr/>
          </a:p>
        </p:txBody>
      </p:sp>
      <p:pic>
        <p:nvPicPr>
          <p:cNvPr id="109" name="Google Shape;109;p19"/>
          <p:cNvPicPr preferRelativeResize="0"/>
          <p:nvPr/>
        </p:nvPicPr>
        <p:blipFill>
          <a:blip r:embed="rId3">
            <a:alphaModFix/>
          </a:blip>
          <a:stretch>
            <a:fillRect/>
          </a:stretch>
        </p:blipFill>
        <p:spPr>
          <a:xfrm>
            <a:off x="233350" y="953441"/>
            <a:ext cx="4777674" cy="1960076"/>
          </a:xfrm>
          <a:prstGeom prst="rect">
            <a:avLst/>
          </a:prstGeom>
          <a:noFill/>
          <a:ln>
            <a:noFill/>
          </a:ln>
        </p:spPr>
      </p:pic>
      <p:pic>
        <p:nvPicPr>
          <p:cNvPr id="110" name="Google Shape;110;p19"/>
          <p:cNvPicPr preferRelativeResize="0"/>
          <p:nvPr/>
        </p:nvPicPr>
        <p:blipFill>
          <a:blip r:embed="rId4">
            <a:alphaModFix/>
          </a:blip>
          <a:stretch>
            <a:fillRect/>
          </a:stretch>
        </p:blipFill>
        <p:spPr>
          <a:xfrm>
            <a:off x="2811463" y="2804600"/>
            <a:ext cx="6154011" cy="1960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body" idx="4294967295"/>
          </p:nvPr>
        </p:nvSpPr>
        <p:spPr>
          <a:xfrm>
            <a:off x="346925" y="230800"/>
            <a:ext cx="4197600" cy="24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latin typeface="Merriweather"/>
                <a:ea typeface="Merriweather"/>
                <a:cs typeface="Merriweather"/>
                <a:sym typeface="Merriweather"/>
              </a:rPr>
              <a:t>Calculate G-index</a:t>
            </a:r>
            <a:endParaRPr sz="1800" b="1">
              <a:solidFill>
                <a:srgbClr val="000000"/>
              </a:solidFill>
              <a:latin typeface="Merriweather"/>
              <a:ea typeface="Merriweather"/>
              <a:cs typeface="Merriweather"/>
              <a:sym typeface="Merriweather"/>
            </a:endParaRPr>
          </a:p>
          <a:p>
            <a:pPr marL="0" lvl="0" indent="0" algn="l" rtl="0">
              <a:spcBef>
                <a:spcPts val="1600"/>
              </a:spcBef>
              <a:spcAft>
                <a:spcPts val="0"/>
              </a:spcAft>
              <a:buNone/>
            </a:pPr>
            <a:endParaRPr sz="1800" b="1">
              <a:solidFill>
                <a:srgbClr val="000000"/>
              </a:solidFill>
            </a:endParaRPr>
          </a:p>
          <a:p>
            <a:pPr marL="0" lvl="0" indent="0" algn="l" rtl="0">
              <a:spcBef>
                <a:spcPts val="1600"/>
              </a:spcBef>
              <a:spcAft>
                <a:spcPts val="0"/>
              </a:spcAft>
              <a:buNone/>
            </a:pPr>
            <a:r>
              <a:rPr lang="en" sz="1600">
                <a:solidFill>
                  <a:srgbClr val="38761D"/>
                </a:solidFill>
                <a:latin typeface="Merriweather"/>
                <a:ea typeface="Merriweather"/>
                <a:cs typeface="Merriweather"/>
                <a:sym typeface="Merriweather"/>
              </a:rPr>
              <a:t>     Using Selenium to</a:t>
            </a:r>
            <a:endParaRPr sz="1600">
              <a:solidFill>
                <a:srgbClr val="38761D"/>
              </a:solidFill>
              <a:latin typeface="Merriweather"/>
              <a:ea typeface="Merriweather"/>
              <a:cs typeface="Merriweather"/>
              <a:sym typeface="Merriweather"/>
            </a:endParaRPr>
          </a:p>
          <a:p>
            <a:pPr marL="0" lvl="0" indent="0" algn="l" rtl="0">
              <a:spcBef>
                <a:spcPts val="1600"/>
              </a:spcBef>
              <a:spcAft>
                <a:spcPts val="1600"/>
              </a:spcAft>
              <a:buNone/>
            </a:pPr>
            <a:r>
              <a:rPr lang="en" sz="1600">
                <a:solidFill>
                  <a:srgbClr val="38761D"/>
                </a:solidFill>
                <a:latin typeface="Merriweather"/>
                <a:ea typeface="Merriweather"/>
                <a:cs typeface="Merriweather"/>
                <a:sym typeface="Merriweather"/>
              </a:rPr>
              <a:t>Turn page automatically</a:t>
            </a:r>
            <a:endParaRPr sz="1600">
              <a:solidFill>
                <a:srgbClr val="38761D"/>
              </a:solidFill>
              <a:latin typeface="Merriweather"/>
              <a:ea typeface="Merriweather"/>
              <a:cs typeface="Merriweather"/>
              <a:sym typeface="Merriweather"/>
            </a:endParaRPr>
          </a:p>
        </p:txBody>
      </p:sp>
      <p:pic>
        <p:nvPicPr>
          <p:cNvPr id="116" name="Google Shape;116;p20"/>
          <p:cNvPicPr preferRelativeResize="0"/>
          <p:nvPr/>
        </p:nvPicPr>
        <p:blipFill rotWithShape="1">
          <a:blip r:embed="rId3">
            <a:alphaModFix/>
          </a:blip>
          <a:srcRect r="47616"/>
          <a:stretch/>
        </p:blipFill>
        <p:spPr>
          <a:xfrm>
            <a:off x="4981875" y="73750"/>
            <a:ext cx="3460024" cy="2571750"/>
          </a:xfrm>
          <a:prstGeom prst="rect">
            <a:avLst/>
          </a:prstGeom>
          <a:noFill/>
          <a:ln>
            <a:noFill/>
          </a:ln>
        </p:spPr>
      </p:pic>
      <p:pic>
        <p:nvPicPr>
          <p:cNvPr id="117" name="Google Shape;117;p20"/>
          <p:cNvPicPr preferRelativeResize="0"/>
          <p:nvPr/>
        </p:nvPicPr>
        <p:blipFill>
          <a:blip r:embed="rId4">
            <a:alphaModFix/>
          </a:blip>
          <a:stretch>
            <a:fillRect/>
          </a:stretch>
        </p:blipFill>
        <p:spPr>
          <a:xfrm>
            <a:off x="346925" y="3122850"/>
            <a:ext cx="7955350" cy="1739075"/>
          </a:xfrm>
          <a:prstGeom prst="rect">
            <a:avLst/>
          </a:prstGeom>
          <a:noFill/>
          <a:ln>
            <a:noFill/>
          </a:ln>
        </p:spPr>
      </p:pic>
      <p:pic>
        <p:nvPicPr>
          <p:cNvPr id="118" name="Google Shape;118;p20"/>
          <p:cNvPicPr preferRelativeResize="0"/>
          <p:nvPr/>
        </p:nvPicPr>
        <p:blipFill>
          <a:blip r:embed="rId5">
            <a:alphaModFix/>
          </a:blip>
          <a:stretch>
            <a:fillRect/>
          </a:stretch>
        </p:blipFill>
        <p:spPr>
          <a:xfrm>
            <a:off x="4811825" y="4752025"/>
            <a:ext cx="308824" cy="39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Methods -- (2) Scraping Through DOI Name</a:t>
            </a:r>
            <a:endParaRPr>
              <a:latin typeface="Comic Sans MS"/>
              <a:ea typeface="Comic Sans MS"/>
              <a:cs typeface="Comic Sans MS"/>
              <a:sym typeface="Comic Sans MS"/>
            </a:endParaRPr>
          </a:p>
        </p:txBody>
      </p:sp>
      <p:pic>
        <p:nvPicPr>
          <p:cNvPr id="124" name="Google Shape;124;p21"/>
          <p:cNvPicPr preferRelativeResize="0"/>
          <p:nvPr/>
        </p:nvPicPr>
        <p:blipFill>
          <a:blip r:embed="rId3">
            <a:alphaModFix/>
          </a:blip>
          <a:stretch>
            <a:fillRect/>
          </a:stretch>
        </p:blipFill>
        <p:spPr>
          <a:xfrm>
            <a:off x="162950" y="1583200"/>
            <a:ext cx="1609725" cy="2705100"/>
          </a:xfrm>
          <a:prstGeom prst="rect">
            <a:avLst/>
          </a:prstGeom>
          <a:noFill/>
          <a:ln>
            <a:noFill/>
          </a:ln>
        </p:spPr>
      </p:pic>
      <p:sp>
        <p:nvSpPr>
          <p:cNvPr id="125" name="Google Shape;125;p21"/>
          <p:cNvSpPr txBox="1"/>
          <p:nvPr/>
        </p:nvSpPr>
        <p:spPr>
          <a:xfrm>
            <a:off x="220149" y="4427375"/>
            <a:ext cx="1347300" cy="51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Merriweather"/>
                <a:ea typeface="Merriweather"/>
                <a:cs typeface="Merriweather"/>
                <a:sym typeface="Merriweather"/>
              </a:rPr>
              <a:t>DOI column in dataset</a:t>
            </a:r>
            <a:endParaRPr>
              <a:solidFill>
                <a:schemeClr val="lt2"/>
              </a:solidFill>
              <a:latin typeface="Merriweather"/>
              <a:ea typeface="Merriweather"/>
              <a:cs typeface="Merriweather"/>
              <a:sym typeface="Merriweather"/>
            </a:endParaRPr>
          </a:p>
        </p:txBody>
      </p:sp>
      <p:sp>
        <p:nvSpPr>
          <p:cNvPr id="126" name="Google Shape;126;p21"/>
          <p:cNvSpPr txBox="1"/>
          <p:nvPr/>
        </p:nvSpPr>
        <p:spPr>
          <a:xfrm>
            <a:off x="2185675" y="2722525"/>
            <a:ext cx="21639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Merriweather"/>
                <a:ea typeface="Merriweather"/>
                <a:cs typeface="Merriweather"/>
                <a:sym typeface="Merriweather"/>
              </a:rPr>
              <a:t>https://doi.org/XXXX</a:t>
            </a:r>
            <a:endParaRPr>
              <a:solidFill>
                <a:schemeClr val="lt2"/>
              </a:solidFill>
              <a:latin typeface="Merriweather"/>
              <a:ea typeface="Merriweather"/>
              <a:cs typeface="Merriweather"/>
              <a:sym typeface="Merriweather"/>
            </a:endParaRPr>
          </a:p>
        </p:txBody>
      </p:sp>
      <p:cxnSp>
        <p:nvCxnSpPr>
          <p:cNvPr id="127" name="Google Shape;127;p21"/>
          <p:cNvCxnSpPr>
            <a:stCxn id="124" idx="3"/>
            <a:endCxn id="128" idx="1"/>
          </p:cNvCxnSpPr>
          <p:nvPr/>
        </p:nvCxnSpPr>
        <p:spPr>
          <a:xfrm>
            <a:off x="1772675" y="2935750"/>
            <a:ext cx="304500" cy="0"/>
          </a:xfrm>
          <a:prstGeom prst="straightConnector1">
            <a:avLst/>
          </a:prstGeom>
          <a:noFill/>
          <a:ln w="19050" cap="flat" cmpd="sng">
            <a:solidFill>
              <a:schemeClr val="dk2"/>
            </a:solidFill>
            <a:prstDash val="solid"/>
            <a:round/>
            <a:headEnd type="none" w="med" len="med"/>
            <a:tailEnd type="triangle" w="med" len="med"/>
          </a:ln>
        </p:spPr>
      </p:cxnSp>
      <p:pic>
        <p:nvPicPr>
          <p:cNvPr id="129" name="Google Shape;129;p21"/>
          <p:cNvPicPr preferRelativeResize="0"/>
          <p:nvPr/>
        </p:nvPicPr>
        <p:blipFill>
          <a:blip r:embed="rId4">
            <a:alphaModFix/>
          </a:blip>
          <a:stretch>
            <a:fillRect/>
          </a:stretch>
        </p:blipFill>
        <p:spPr>
          <a:xfrm>
            <a:off x="4750160" y="1365381"/>
            <a:ext cx="2687920" cy="1591513"/>
          </a:xfrm>
          <a:prstGeom prst="rect">
            <a:avLst/>
          </a:prstGeom>
          <a:noFill/>
          <a:ln>
            <a:noFill/>
          </a:ln>
        </p:spPr>
      </p:pic>
      <p:pic>
        <p:nvPicPr>
          <p:cNvPr id="130" name="Google Shape;130;p21"/>
          <p:cNvPicPr preferRelativeResize="0"/>
          <p:nvPr/>
        </p:nvPicPr>
        <p:blipFill>
          <a:blip r:embed="rId5">
            <a:alphaModFix/>
          </a:blip>
          <a:stretch>
            <a:fillRect/>
          </a:stretch>
        </p:blipFill>
        <p:spPr>
          <a:xfrm>
            <a:off x="4762576" y="2982362"/>
            <a:ext cx="2687925" cy="1593463"/>
          </a:xfrm>
          <a:prstGeom prst="rect">
            <a:avLst/>
          </a:prstGeom>
          <a:noFill/>
          <a:ln>
            <a:noFill/>
          </a:ln>
        </p:spPr>
      </p:pic>
      <p:cxnSp>
        <p:nvCxnSpPr>
          <p:cNvPr id="131" name="Google Shape;131;p21"/>
          <p:cNvCxnSpPr/>
          <p:nvPr/>
        </p:nvCxnSpPr>
        <p:spPr>
          <a:xfrm>
            <a:off x="4276500" y="2935750"/>
            <a:ext cx="304500" cy="0"/>
          </a:xfrm>
          <a:prstGeom prst="straightConnector1">
            <a:avLst/>
          </a:prstGeom>
          <a:noFill/>
          <a:ln w="19050" cap="flat" cmpd="sng">
            <a:solidFill>
              <a:schemeClr val="dk2"/>
            </a:solidFill>
            <a:prstDash val="solid"/>
            <a:round/>
            <a:headEnd type="none" w="med" len="med"/>
            <a:tailEnd type="triangle" w="med" len="med"/>
          </a:ln>
        </p:spPr>
      </p:cxnSp>
      <p:sp>
        <p:nvSpPr>
          <p:cNvPr id="132" name="Google Shape;132;p21"/>
          <p:cNvSpPr txBox="1"/>
          <p:nvPr/>
        </p:nvSpPr>
        <p:spPr>
          <a:xfrm>
            <a:off x="5846125" y="4622425"/>
            <a:ext cx="23709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Merriweather"/>
                <a:ea typeface="Merriweather"/>
                <a:cs typeface="Merriweather"/>
                <a:sym typeface="Merriweather"/>
              </a:rPr>
              <a:t>Different Websites</a:t>
            </a:r>
            <a:endParaRPr dirty="0">
              <a:solidFill>
                <a:schemeClr val="lt2"/>
              </a:solidFill>
              <a:latin typeface="Merriweather"/>
              <a:ea typeface="Merriweather"/>
              <a:cs typeface="Merriweather"/>
              <a:sym typeface="Merriweather"/>
            </a:endParaRPr>
          </a:p>
        </p:txBody>
      </p:sp>
      <p:pic>
        <p:nvPicPr>
          <p:cNvPr id="133" name="Google Shape;133;p21"/>
          <p:cNvPicPr preferRelativeResize="0"/>
          <p:nvPr/>
        </p:nvPicPr>
        <p:blipFill>
          <a:blip r:embed="rId6">
            <a:alphaModFix/>
          </a:blip>
          <a:stretch>
            <a:fillRect/>
          </a:stretch>
        </p:blipFill>
        <p:spPr>
          <a:xfrm>
            <a:off x="4087325" y="2030075"/>
            <a:ext cx="856900" cy="856900"/>
          </a:xfrm>
          <a:prstGeom prst="rect">
            <a:avLst/>
          </a:prstGeom>
          <a:noFill/>
          <a:ln>
            <a:noFill/>
          </a:ln>
        </p:spPr>
      </p:pic>
      <p:pic>
        <p:nvPicPr>
          <p:cNvPr id="134" name="Google Shape;134;p21"/>
          <p:cNvPicPr preferRelativeResize="0"/>
          <p:nvPr/>
        </p:nvPicPr>
        <p:blipFill>
          <a:blip r:embed="rId7">
            <a:alphaModFix/>
          </a:blip>
          <a:stretch>
            <a:fillRect/>
          </a:stretch>
        </p:blipFill>
        <p:spPr>
          <a:xfrm>
            <a:off x="6148950" y="1344250"/>
            <a:ext cx="2856749" cy="1719230"/>
          </a:xfrm>
          <a:prstGeom prst="rect">
            <a:avLst/>
          </a:prstGeom>
          <a:noFill/>
          <a:ln>
            <a:noFill/>
          </a:ln>
        </p:spPr>
      </p:pic>
      <p:pic>
        <p:nvPicPr>
          <p:cNvPr id="135" name="Google Shape;135;p21"/>
          <p:cNvPicPr preferRelativeResize="0"/>
          <p:nvPr/>
        </p:nvPicPr>
        <p:blipFill>
          <a:blip r:embed="rId8">
            <a:alphaModFix/>
          </a:blip>
          <a:stretch>
            <a:fillRect/>
          </a:stretch>
        </p:blipFill>
        <p:spPr>
          <a:xfrm>
            <a:off x="6373600" y="2983337"/>
            <a:ext cx="2632107" cy="1591499"/>
          </a:xfrm>
          <a:prstGeom prst="rect">
            <a:avLst/>
          </a:prstGeom>
          <a:noFill/>
          <a:ln>
            <a:noFill/>
          </a:ln>
        </p:spPr>
      </p:pic>
      <p:pic>
        <p:nvPicPr>
          <p:cNvPr id="136" name="Google Shape;136;p21"/>
          <p:cNvPicPr preferRelativeResize="0"/>
          <p:nvPr/>
        </p:nvPicPr>
        <p:blipFill>
          <a:blip r:embed="rId9">
            <a:alphaModFix/>
          </a:blip>
          <a:stretch>
            <a:fillRect/>
          </a:stretch>
        </p:blipFill>
        <p:spPr>
          <a:xfrm>
            <a:off x="513425" y="3063463"/>
            <a:ext cx="4000350" cy="1900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1000"/>
                                        <p:tgtEl>
                                          <p:spTgt spid="136"/>
                                        </p:tgtEl>
                                      </p:cBhvr>
                                    </p:animEffect>
                                  </p:childTnLst>
                                </p:cTn>
                              </p:par>
                              <p:par>
                                <p:cTn id="12" presetID="2" presetClass="exit" presetSubtype="8" fill="hold" nodeType="withEffect">
                                  <p:stCondLst>
                                    <p:cond delay="0"/>
                                  </p:stCondLst>
                                  <p:childTnLst>
                                    <p:anim calcmode="lin" valueType="num">
                                      <p:cBhvr additive="base">
                                        <p:cTn id="13" dur="1000"/>
                                        <p:tgtEl>
                                          <p:spTgt spid="124"/>
                                        </p:tgtEl>
                                        <p:attrNameLst>
                                          <p:attrName>ppt_x</p:attrName>
                                        </p:attrNameLst>
                                      </p:cBhvr>
                                      <p:tavLst>
                                        <p:tav tm="0">
                                          <p:val>
                                            <p:strVal val="#ppt_x"/>
                                          </p:val>
                                        </p:tav>
                                        <p:tav tm="100000">
                                          <p:val>
                                            <p:strVal val="#ppt_x-1"/>
                                          </p:val>
                                        </p:tav>
                                      </p:tavLst>
                                    </p:anim>
                                    <p:set>
                                      <p:cBhvr>
                                        <p:cTn id="14" dur="1" fill="hold">
                                          <p:stCondLst>
                                            <p:cond delay="1000"/>
                                          </p:stCondLst>
                                        </p:cTn>
                                        <p:tgtEl>
                                          <p:spTgt spid="124"/>
                                        </p:tgtEl>
                                        <p:attrNameLst>
                                          <p:attrName>style.visibility</p:attrName>
                                        </p:attrNameLst>
                                      </p:cBhvr>
                                      <p:to>
                                        <p:strVal val="hidden"/>
                                      </p:to>
                                    </p:set>
                                  </p:childTnLst>
                                </p:cTn>
                              </p:par>
                              <p:par>
                                <p:cTn id="15" presetID="2" presetClass="exit" presetSubtype="8" fill="hold" nodeType="withEffect">
                                  <p:stCondLst>
                                    <p:cond delay="0"/>
                                  </p:stCondLst>
                                  <p:childTnLst>
                                    <p:anim calcmode="lin" valueType="num">
                                      <p:cBhvr additive="base">
                                        <p:cTn id="16" dur="1000"/>
                                        <p:tgtEl>
                                          <p:spTgt spid="125"/>
                                        </p:tgtEl>
                                        <p:attrNameLst>
                                          <p:attrName>ppt_x</p:attrName>
                                        </p:attrNameLst>
                                      </p:cBhvr>
                                      <p:tavLst>
                                        <p:tav tm="0">
                                          <p:val>
                                            <p:strVal val="#ppt_x"/>
                                          </p:val>
                                        </p:tav>
                                        <p:tav tm="100000">
                                          <p:val>
                                            <p:strVal val="#ppt_x-1"/>
                                          </p:val>
                                        </p:tav>
                                      </p:tavLst>
                                    </p:anim>
                                    <p:set>
                                      <p:cBhvr>
                                        <p:cTn id="17" dur="1" fill="hold">
                                          <p:stCondLst>
                                            <p:cond delay="1000"/>
                                          </p:stCondLst>
                                        </p:cTn>
                                        <p:tgtEl>
                                          <p:spTgt spid="125"/>
                                        </p:tgtEl>
                                        <p:attrNameLst>
                                          <p:attrName>style.visibility</p:attrName>
                                        </p:attrNameLst>
                                      </p:cBhvr>
                                      <p:to>
                                        <p:strVal val="hidden"/>
                                      </p:to>
                                    </p:set>
                                  </p:childTnLst>
                                </p:cTn>
                              </p:par>
                              <p:par>
                                <p:cTn id="18" presetID="2" presetClass="exit" presetSubtype="8" fill="hold" nodeType="withEffect">
                                  <p:stCondLst>
                                    <p:cond delay="0"/>
                                  </p:stCondLst>
                                  <p:childTnLst>
                                    <p:anim calcmode="lin" valueType="num">
                                      <p:cBhvr additive="base">
                                        <p:cTn id="19" dur="1000"/>
                                        <p:tgtEl>
                                          <p:spTgt spid="127"/>
                                        </p:tgtEl>
                                        <p:attrNameLst>
                                          <p:attrName>ppt_x</p:attrName>
                                        </p:attrNameLst>
                                      </p:cBhvr>
                                      <p:tavLst>
                                        <p:tav tm="0">
                                          <p:val>
                                            <p:strVal val="#ppt_x"/>
                                          </p:val>
                                        </p:tav>
                                        <p:tav tm="100000">
                                          <p:val>
                                            <p:strVal val="#ppt_x-1"/>
                                          </p:val>
                                        </p:tav>
                                      </p:tavLst>
                                    </p:anim>
                                    <p:set>
                                      <p:cBhvr>
                                        <p:cTn id="20" dur="1" fill="hold">
                                          <p:stCondLst>
                                            <p:cond delay="1000"/>
                                          </p:stCondLst>
                                        </p:cTn>
                                        <p:tgtEl>
                                          <p:spTgt spid="1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5.55556E-7 -1.7284E-6 C 0.00139 0.00062 0.00312 0.00154 0.00451 0.00309 C 0.0066 0.00525 0.00851 0.00772 0.01024 0.01019 C 0.01493 0.01574 0.01858 0.02006 0.02292 0.02778 C 0.02569 0.03334 0.02812 0.03951 0.03142 0.04352 C 0.03264 0.04475 0.03368 0.04568 0.03437 0.04722 C 0.03559 0.04938 0.03628 0.05216 0.03715 0.05432 C 0.03976 0.05957 0.0401 0.05957 0.04323 0.06296 C 0.04427 0.06667 0.04496 0.0713 0.04687 0.07377 C 0.04792 0.07469 0.04913 0.07562 0.04983 0.07685 C 0.05243 0.08179 0.05781 0.09969 0.05851 0.10154 C 0.06215 0.11235 0.06111 0.10617 0.06615 0.12469 L 0.07187 0.14568 C 0.07309 0.14938 0.07431 0.15247 0.07483 0.15617 C 0.07517 0.15803 0.07552 0.15988 0.07587 0.16173 C 0.07639 0.16358 0.07726 0.16482 0.0776 0.16698 C 0.08108 0.18025 0.07795 0.17438 0.0809 0.17963 " pathEditMode="relative" rAng="0" ptsTypes="AAAAAAAAAAAAAAAAA">
                                      <p:cBhvr>
                                        <p:cTn id="24" dur="2000" fill="hold"/>
                                        <p:tgtEl>
                                          <p:spTgt spid="129"/>
                                        </p:tgtEl>
                                        <p:attrNameLst>
                                          <p:attrName>ppt_x</p:attrName>
                                          <p:attrName>ppt_y</p:attrName>
                                        </p:attrNameLst>
                                      </p:cBhvr>
                                      <p:rCtr x="4045" y="8981"/>
                                    </p:animMotion>
                                  </p:childTnLst>
                                </p:cTn>
                              </p:par>
                              <p:par>
                                <p:cTn id="25" presetID="1" presetClass="exit" presetSubtype="0" fill="hold" nodeType="withEffect">
                                  <p:stCondLst>
                                    <p:cond delay="0"/>
                                  </p:stCondLst>
                                  <p:childTnLst>
                                    <p:set>
                                      <p:cBhvr>
                                        <p:cTn id="26" dur="1" fill="hold">
                                          <p:stCondLst>
                                            <p:cond delay="0"/>
                                          </p:stCondLst>
                                        </p:cTn>
                                        <p:tgtEl>
                                          <p:spTgt spid="13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0"/>
                                        </p:tgtEl>
                                        <p:attrNameLst>
                                          <p:attrName>style.visibility</p:attrName>
                                        </p:attrNameLst>
                                      </p:cBhvr>
                                      <p:to>
                                        <p:strVal val="hidden"/>
                                      </p:to>
                                    </p:set>
                                  </p:childTnLst>
                                </p:cTn>
                              </p:par>
                            </p:childTnLst>
                          </p:cTn>
                        </p:par>
                        <p:par>
                          <p:cTn id="33" fill="hold">
                            <p:stCondLst>
                              <p:cond delay="2000"/>
                            </p:stCondLst>
                            <p:childTnLst>
                              <p:par>
                                <p:cTn id="34" presetID="6" presetClass="emph" presetSubtype="0" fill="hold" nodeType="afterEffect">
                                  <p:stCondLst>
                                    <p:cond delay="0"/>
                                  </p:stCondLst>
                                  <p:childTnLst>
                                    <p:animScale>
                                      <p:cBhvr>
                                        <p:cTn id="35" dur="2000" fill="hold"/>
                                        <p:tgtEl>
                                          <p:spTgt spid="12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311</Words>
  <Application>Microsoft Macintosh PowerPoint</Application>
  <PresentationFormat>全屏显示(16:9)</PresentationFormat>
  <Paragraphs>40</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Georgia</vt:lpstr>
      <vt:lpstr>Comic Sans MS</vt:lpstr>
      <vt:lpstr>Roboto</vt:lpstr>
      <vt:lpstr>Comfortaa</vt:lpstr>
      <vt:lpstr>Arial</vt:lpstr>
      <vt:lpstr>Wingdings</vt:lpstr>
      <vt:lpstr>Merriweather</vt:lpstr>
      <vt:lpstr>Paradigm</vt:lpstr>
      <vt:lpstr>BIA 660 Final Project</vt:lpstr>
      <vt:lpstr>PowerPoint 演示文稿</vt:lpstr>
      <vt:lpstr>Object</vt:lpstr>
      <vt:lpstr>H-index  &amp;  G-index</vt:lpstr>
      <vt:lpstr>Tools</vt:lpstr>
      <vt:lpstr>Methods -- (1) Scraping From Google Scholar</vt:lpstr>
      <vt:lpstr>PowerPoint 演示文稿</vt:lpstr>
      <vt:lpstr>PowerPoint 演示文稿</vt:lpstr>
      <vt:lpstr>Methods -- (2) Scraping Through DOI Name</vt:lpstr>
      <vt:lpstr>PowerPoint 演示文稿</vt:lpstr>
      <vt:lpstr>PowerPoint 演示文稿</vt:lpstr>
      <vt:lpstr>PowerPoint 演示文稿</vt:lpstr>
      <vt:lpstr>Methods -- (3) Scraping By Authors’ ORCID  </vt:lpstr>
      <vt:lpstr>PowerPoint 演示文稿</vt:lpstr>
      <vt:lpstr>PowerPoint 演示文稿</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 660 Final Project</dc:title>
  <cp:lastModifiedBy>Yuan Yang</cp:lastModifiedBy>
  <cp:revision>43</cp:revision>
  <dcterms:modified xsi:type="dcterms:W3CDTF">2020-05-07T17:15:09Z</dcterms:modified>
</cp:coreProperties>
</file>